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1"/>
  </p:handoutMasterIdLst>
  <p:sldIdLst>
    <p:sldId id="270" r:id="rId3"/>
    <p:sldId id="313" r:id="rId4"/>
    <p:sldId id="274" r:id="rId5"/>
    <p:sldId id="272" r:id="rId6"/>
    <p:sldId id="286" r:id="rId7"/>
    <p:sldId id="273" r:id="rId8"/>
    <p:sldId id="287" r:id="rId9"/>
    <p:sldId id="298" r:id="rId10"/>
    <p:sldId id="271" r:id="rId11"/>
    <p:sldId id="262" r:id="rId12"/>
    <p:sldId id="263" r:id="rId13"/>
    <p:sldId id="257" r:id="rId14"/>
    <p:sldId id="258" r:id="rId15"/>
    <p:sldId id="259" r:id="rId16"/>
    <p:sldId id="264" r:id="rId17"/>
    <p:sldId id="256" r:id="rId18"/>
    <p:sldId id="260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449580"/>
            <a:ext cx="10926445" cy="889635"/>
          </a:xfrm>
        </p:spPr>
        <p:txBody>
          <a:bodyPr>
            <a:noAutofit/>
          </a:bodyPr>
          <a:p>
            <a:pPr algn="ctr"/>
            <a:r>
              <a:rPr lang="en-US" sz="2800" b="1">
                <a:sym typeface="+mn-ea"/>
              </a:rPr>
              <a:t>Demographic Information Feature I</a:t>
            </a:r>
            <a:r>
              <a:rPr lang="en-US" sz="2800" b="1"/>
              <a:t>mportance </a:t>
            </a:r>
            <a:endParaRPr lang="en-US" sz="2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35" y="1670685"/>
            <a:ext cx="3744595" cy="3832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0" y="1718945"/>
            <a:ext cx="3640455" cy="3831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1623695"/>
            <a:ext cx="4205605" cy="3879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845" y="285115"/>
            <a:ext cx="9412605" cy="1169035"/>
          </a:xfrm>
        </p:spPr>
        <p:txBody>
          <a:bodyPr>
            <a:normAutofit/>
          </a:bodyPr>
          <a:p>
            <a:r>
              <a:rPr lang="en-US" sz="3110"/>
              <a:t>Top 30 predictors for Depression and Anxiety</a:t>
            </a:r>
            <a:endParaRPr lang="en-US" sz="311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4555" y="1763395"/>
            <a:ext cx="5091430" cy="3587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95" y="1825625"/>
            <a:ext cx="4785360" cy="3524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410" y="-62865"/>
            <a:ext cx="10156825" cy="1247775"/>
          </a:xfrm>
        </p:spPr>
        <p:txBody>
          <a:bodyPr/>
          <a:p>
            <a:r>
              <a:rPr lang="en-US" sz="3200"/>
              <a:t>Top 30 predictors for Suicidal Ideation</a:t>
            </a:r>
            <a:endParaRPr 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2155" y="954405"/>
            <a:ext cx="6242685" cy="45269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0" y="419100"/>
            <a:ext cx="8974455" cy="998855"/>
          </a:xfrm>
        </p:spPr>
        <p:txBody>
          <a:bodyPr>
            <a:normAutofit/>
          </a:bodyPr>
          <a:p>
            <a:r>
              <a:rPr lang="en-US"/>
              <a:t>Score of predictor for depression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090" y="1728470"/>
            <a:ext cx="5416550" cy="37058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5" y="1750060"/>
            <a:ext cx="4297045" cy="37058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095" y="404495"/>
            <a:ext cx="9260205" cy="1179830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Score of predictor for Anxiety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015" y="1584325"/>
            <a:ext cx="5796915" cy="37484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930" y="1584325"/>
            <a:ext cx="4389120" cy="37484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950" y="290830"/>
            <a:ext cx="9658350" cy="1293495"/>
          </a:xfrm>
        </p:spPr>
        <p:txBody>
          <a:bodyPr>
            <a:normAutofit fontScale="90000"/>
          </a:bodyPr>
          <a:p>
            <a:r>
              <a:rPr lang="en-US">
                <a:sym typeface="+mn-ea"/>
              </a:rPr>
              <a:t>Score of predictor for Suicidal Ideation </a:t>
            </a:r>
            <a:br>
              <a:rPr lang="en-US"/>
            </a:b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160" y="1337310"/>
            <a:ext cx="5624195" cy="3736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65" y="1470660"/>
            <a:ext cx="4312285" cy="3603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7820" y="494665"/>
            <a:ext cx="8803640" cy="1010920"/>
          </a:xfrm>
        </p:spPr>
        <p:txBody>
          <a:bodyPr/>
          <a:p>
            <a:r>
              <a:rPr lang="en-US"/>
              <a:t>Code Book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0" y="1818640"/>
            <a:ext cx="6591300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19860" y="1304925"/>
            <a:ext cx="8425180" cy="10706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ffectLst/>
              </a:rPr>
              <a:t>超过一半数据为空的</a:t>
            </a:r>
            <a:r>
              <a:rPr lang="zh-CN" altLang="en-US" dirty="0">
                <a:effectLst/>
              </a:rPr>
              <a:t>量表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62050" y="2528570"/>
            <a:ext cx="4908550" cy="3854450"/>
          </a:xfrm>
        </p:spPr>
        <p:txBody>
          <a:bodyPr>
            <a:normAutofit fontScale="6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科技工作者问卷-职业价值观（自编）</a:t>
            </a:r>
            <a:endParaRPr lang="en-US" altLang="zh-CN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科技工作者问卷-行政干预（自编）</a:t>
            </a:r>
            <a:endParaRPr lang="en-US" altLang="zh-CN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科技工作者问卷-收入水平（自编）</a:t>
            </a:r>
            <a:endParaRPr lang="en-US" altLang="zh-CN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心理健康服务现状与需求（自编）</a:t>
            </a:r>
            <a:endParaRPr lang="en-US" altLang="zh-CN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科技工作者问卷（自编）</a:t>
            </a:r>
            <a:endParaRPr lang="en-US" altLang="zh-CN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科技工作者问卷-创业态度（自编）</a:t>
            </a:r>
            <a:endParaRPr lang="en-US" altLang="zh-CN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科技工作者问卷-岗位（自编）</a:t>
            </a:r>
            <a:endParaRPr lang="en-US" altLang="zh-CN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科技工作者问卷-社会资本（自编）</a:t>
            </a:r>
            <a:endParaRPr lang="en-US" altLang="zh-CN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科技工作者问卷-组织氛围（自编）</a:t>
            </a:r>
            <a:endParaRPr lang="en-US" altLang="zh-CN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科技工作者问卷-职业价值观（自编）</a:t>
            </a:r>
            <a:endParaRPr lang="en-US" altLang="zh-CN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心理资本问卷</a:t>
            </a:r>
            <a:endParaRPr lang="en-US" altLang="zh-CN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300" y="2840355"/>
            <a:ext cx="6142355" cy="22828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2800" b="1"/>
              <a:t>The correlation between income and depression/anxiety</a:t>
            </a:r>
            <a:endParaRPr lang="en-US" sz="2800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61890" y="1517015"/>
            <a:ext cx="4124960" cy="3209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583690"/>
            <a:ext cx="4658995" cy="3142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3200" b="1"/>
              <a:t>Model Performance(</a:t>
            </a:r>
            <a:r>
              <a:rPr lang="en-US" sz="3200" b="1">
                <a:sym typeface="+mn-ea"/>
              </a:rPr>
              <a:t>Demographic Information)</a:t>
            </a:r>
            <a:r>
              <a:rPr lang="en-US" sz="3200" b="1"/>
              <a:t> </a:t>
            </a:r>
            <a:endParaRPr lang="en-US" sz="3200" b="1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995" y="1913255"/>
            <a:ext cx="4424045" cy="3932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40" y="1948180"/>
            <a:ext cx="3473450" cy="3862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285" y="1913255"/>
            <a:ext cx="3806825" cy="3896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Top 20 predictors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8160" y="1844675"/>
            <a:ext cx="3945890" cy="417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275" y="1845310"/>
            <a:ext cx="3729990" cy="4172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1923415"/>
            <a:ext cx="4055110" cy="4094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3555" b="1">
                <a:sym typeface="+mn-ea"/>
              </a:rPr>
              <a:t>Model Performance(</a:t>
            </a:r>
            <a:r>
              <a:rPr lang="en-US" sz="3555" b="1">
                <a:sym typeface="+mn-ea"/>
              </a:rPr>
              <a:t>Item </a:t>
            </a:r>
            <a:r>
              <a:rPr lang="en-US" sz="3555" b="1">
                <a:sym typeface="+mn-ea"/>
              </a:rPr>
              <a:t>Information)</a:t>
            </a:r>
            <a:r>
              <a:rPr lang="en-US" sz="3555" b="1">
                <a:sym typeface="+mn-ea"/>
              </a:rPr>
              <a:t> </a:t>
            </a:r>
            <a:br>
              <a:rPr lang="en-US" b="1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1476375"/>
            <a:ext cx="4327525" cy="421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1584325"/>
            <a:ext cx="3699510" cy="4137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535" y="1584325"/>
            <a:ext cx="3644900" cy="4140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D</a:t>
            </a:r>
            <a:r>
              <a:rPr lang="en-US"/>
              <a:t>imension Feature Importance 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1945" y="1807845"/>
            <a:ext cx="4043045" cy="4069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880" y="1988185"/>
            <a:ext cx="3938270" cy="3889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" y="1816100"/>
            <a:ext cx="3954145" cy="4042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b="1">
                <a:sym typeface="+mn-ea"/>
              </a:rPr>
              <a:t>Model Performance(</a:t>
            </a:r>
            <a:r>
              <a:rPr lang="en-US" b="1">
                <a:sym typeface="+mn-ea"/>
              </a:rPr>
              <a:t>Dimension) </a:t>
            </a:r>
            <a:br>
              <a:rPr lang="en-US" b="1">
                <a:sym typeface="+mn-ea"/>
              </a:rPr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" y="1584325"/>
            <a:ext cx="3768090" cy="4179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35" y="1640840"/>
            <a:ext cx="3855720" cy="4178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355" y="1583690"/>
            <a:ext cx="4051300" cy="4236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310" y="0"/>
            <a:ext cx="8347075" cy="1465580"/>
          </a:xfrm>
        </p:spPr>
        <p:txBody>
          <a:bodyPr/>
          <a:p>
            <a:pPr algn="ctr"/>
            <a:r>
              <a:rPr lang="en-US"/>
              <a:t>HeadMap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78560"/>
            <a:ext cx="6141085" cy="5679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85" y="1225550"/>
            <a:ext cx="5922010" cy="5585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5" y="1178560"/>
            <a:ext cx="5922010" cy="55854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</Words>
  <Application>WPS Spreadsheets</Application>
  <PresentationFormat>宽屏</PresentationFormat>
  <Paragraphs>44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Calibri</vt:lpstr>
      <vt:lpstr>Helvetica Neue</vt:lpstr>
      <vt:lpstr>Microsoft YaHei</vt:lpstr>
      <vt:lpstr>汉仪旗黑</vt:lpstr>
      <vt:lpstr>SimSun</vt:lpstr>
      <vt:lpstr>Arial Unicode MS</vt:lpstr>
      <vt:lpstr>汉仪书宋二KW</vt:lpstr>
      <vt:lpstr>Office 主题​​</vt:lpstr>
      <vt:lpstr>Demographic Information Feature Importance </vt:lpstr>
      <vt:lpstr>PowerPoint 演示文稿</vt:lpstr>
      <vt:lpstr>Model Performance(Demographic Information) </vt:lpstr>
      <vt:lpstr>Top 20 predictors </vt:lpstr>
      <vt:lpstr>Model Performance(Item Information)  </vt:lpstr>
      <vt:lpstr>Dimension Feature Importance </vt:lpstr>
      <vt:lpstr>Model Performance(Dimension)  </vt:lpstr>
      <vt:lpstr>HeadMap</vt:lpstr>
      <vt:lpstr>V1</vt:lpstr>
      <vt:lpstr>Top 30 predictors for Depression and Anxiety</vt:lpstr>
      <vt:lpstr>Top 30 predictors for Suicidal Ideation</vt:lpstr>
      <vt:lpstr>Score of predictor for depression</vt:lpstr>
      <vt:lpstr>Score of predictor for Anxiety</vt:lpstr>
      <vt:lpstr>Score of predictor for Suicidal Ideation  </vt:lpstr>
      <vt:lpstr>Code Book</vt:lpstr>
      <vt:lpstr>超过一半数据为空的量表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sally</cp:lastModifiedBy>
  <cp:revision>87</cp:revision>
  <dcterms:created xsi:type="dcterms:W3CDTF">2023-05-28T15:24:12Z</dcterms:created>
  <dcterms:modified xsi:type="dcterms:W3CDTF">2023-05-28T15:24:12Z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1033-5.4.1.7920</vt:lpwstr>
  </property>
  <property fmtid="{D5CDD505-2E9C-101B-9397-08002B2CF9AE}" pid="3" name="ICV">
    <vt:lpwstr>F412D4E586C0BD10A89755643629C5E4_41</vt:lpwstr>
  </property>
</Properties>
</file>